
<file path=[Content_Types].xml><?xml version="1.0" encoding="utf-8"?>
<Types xmlns="http://schemas.openxmlformats.org/package/2006/content-types">
  <Default Extension="xml" ContentType="application/xml"/>
  <Default Extension="docx" ContentType="application/vnd.openxmlformats-officedocument.wordprocessingml.document"/>
  <Default Extension="bin" ContentType="application/vnd.openxmlformats-officedocument.presentationml.printerSettings"/>
  <Default Extension="png" ContentType="image/png"/>
  <Default Extension="vml" ContentType="application/vnd.openxmlformats-officedocument.vmlDrawi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79" r:id="rId2"/>
    <p:sldId id="280" r:id="rId3"/>
    <p:sldId id="284" r:id="rId4"/>
    <p:sldId id="285" r:id="rId5"/>
    <p:sldId id="289" r:id="rId6"/>
    <p:sldId id="293" r:id="rId7"/>
    <p:sldId id="308" r:id="rId8"/>
    <p:sldId id="292" r:id="rId9"/>
    <p:sldId id="290" r:id="rId10"/>
    <p:sldId id="294" r:id="rId11"/>
    <p:sldId id="267" r:id="rId12"/>
    <p:sldId id="297" r:id="rId13"/>
    <p:sldId id="300" r:id="rId14"/>
    <p:sldId id="276" r:id="rId15"/>
    <p:sldId id="309" r:id="rId16"/>
    <p:sldId id="307" r:id="rId17"/>
    <p:sldId id="302" r:id="rId18"/>
    <p:sldId id="303" r:id="rId19"/>
    <p:sldId id="304"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50" d="100"/>
          <a:sy n="50" d="100"/>
        </p:scale>
        <p:origin x="-1592" y="-672"/>
      </p:cViewPr>
      <p:guideLst>
        <p:guide orient="horz" pos="2160"/>
        <p:guide pos="2880"/>
      </p:guideLst>
    </p:cSldViewPr>
  </p:slideViewPr>
  <p:notesTextViewPr>
    <p:cViewPr>
      <p:scale>
        <a:sx n="100" d="100"/>
        <a:sy n="100" d="100"/>
      </p:scale>
      <p:origin x="0" y="0"/>
    </p:cViewPr>
  </p:notesTextViewPr>
  <p:sorterViewPr>
    <p:cViewPr>
      <p:scale>
        <a:sx n="111" d="100"/>
        <a:sy n="111" d="100"/>
      </p:scale>
      <p:origin x="0" y="272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84D872-C663-F444-8A1C-35A091C0DBD5}" type="datetimeFigureOut">
              <a:rPr lang="en-US" smtClean="0"/>
              <a:t>1/21/14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F657E2-F163-9746-9A7C-3AFD691E4CA7}" type="slidenum">
              <a:rPr lang="en-US" smtClean="0"/>
              <a:t>‹#›</a:t>
            </a:fld>
            <a:endParaRPr lang="en-US"/>
          </a:p>
        </p:txBody>
      </p:sp>
    </p:spTree>
    <p:extLst>
      <p:ext uri="{BB962C8B-B14F-4D97-AF65-F5344CB8AC3E}">
        <p14:creationId xmlns:p14="http://schemas.microsoft.com/office/powerpoint/2010/main" val="32439160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hyperlink" Target="http://www.bio.davidson.edu/Courses/Molbio/MolStudents/spring2003/Keogh/plasmids.html%23basicplasm"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 Id="rId3" Type="http://schemas.openxmlformats.org/officeDocument/2006/relationships/hyperlink" Target="http://www.bio.davidson.edu/Courses/Molbio/MolStudents/spring2003/Keogh/plasmids.html%23basicplasm"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p>
          <a:p>
            <a:r>
              <a:rPr lang="en-US" sz="1200" u="sng" kern="1200" dirty="0" smtClean="0">
                <a:solidFill>
                  <a:schemeClr val="tx1"/>
                </a:solidFill>
                <a:effectLst/>
                <a:latin typeface="+mn-lt"/>
                <a:ea typeface="+mn-ea"/>
                <a:cs typeface="+mn-cs"/>
                <a:hlinkClick r:id="rId3"/>
              </a:rPr>
              <a:t>http://www.bio.davidson.edu/Courses/Molbio/MolStudents/spring2003/Keogh/plasmids.html#basicplasm</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57F657E2-F163-9746-9A7C-3AFD691E4CA7}" type="slidenum">
              <a:rPr lang="en-US" smtClean="0"/>
              <a:t>3</a:t>
            </a:fld>
            <a:endParaRPr lang="en-US"/>
          </a:p>
        </p:txBody>
      </p:sp>
    </p:spTree>
    <p:extLst>
      <p:ext uri="{BB962C8B-B14F-4D97-AF65-F5344CB8AC3E}">
        <p14:creationId xmlns:p14="http://schemas.microsoft.com/office/powerpoint/2010/main" val="649224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p>
          <a:p>
            <a:r>
              <a:rPr lang="en-US" dirty="0" smtClean="0"/>
              <a:t>http://</a:t>
            </a:r>
            <a:r>
              <a:rPr lang="en-US" dirty="0" err="1" smtClean="0"/>
              <a:t>www.bio.davidson.edu</a:t>
            </a:r>
            <a:r>
              <a:rPr lang="en-US" dirty="0" smtClean="0"/>
              <a:t>/Courses/</a:t>
            </a:r>
            <a:r>
              <a:rPr lang="en-US" dirty="0" err="1" smtClean="0"/>
              <a:t>Molbio</a:t>
            </a:r>
            <a:r>
              <a:rPr lang="en-US" dirty="0" smtClean="0"/>
              <a:t>/</a:t>
            </a:r>
            <a:r>
              <a:rPr lang="en-US" dirty="0" err="1" smtClean="0"/>
              <a:t>MolStudents</a:t>
            </a:r>
            <a:r>
              <a:rPr lang="en-US" dirty="0" smtClean="0"/>
              <a:t>/spring2003/Keogh/</a:t>
            </a:r>
            <a:r>
              <a:rPr lang="en-US" dirty="0" err="1" smtClean="0"/>
              <a:t>plasmids.html#basicplasm</a:t>
            </a:r>
            <a:endParaRPr lang="en-US" dirty="0"/>
          </a:p>
        </p:txBody>
      </p:sp>
      <p:sp>
        <p:nvSpPr>
          <p:cNvPr id="4" name="Slide Number Placeholder 3"/>
          <p:cNvSpPr>
            <a:spLocks noGrp="1"/>
          </p:cNvSpPr>
          <p:nvPr>
            <p:ph type="sldNum" sz="quarter" idx="10"/>
          </p:nvPr>
        </p:nvSpPr>
        <p:spPr/>
        <p:txBody>
          <a:bodyPr/>
          <a:lstStyle/>
          <a:p>
            <a:fld id="{57F657E2-F163-9746-9A7C-3AFD691E4CA7}" type="slidenum">
              <a:rPr lang="en-US" smtClean="0"/>
              <a:t>4</a:t>
            </a:fld>
            <a:endParaRPr lang="en-US"/>
          </a:p>
        </p:txBody>
      </p:sp>
    </p:spTree>
    <p:extLst>
      <p:ext uri="{BB962C8B-B14F-4D97-AF65-F5344CB8AC3E}">
        <p14:creationId xmlns:p14="http://schemas.microsoft.com/office/powerpoint/2010/main" val="2032067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p>
          <a:p>
            <a:r>
              <a:rPr lang="en-US" dirty="0" smtClean="0"/>
              <a:t>http://media-1.web.britannica.com/</a:t>
            </a:r>
            <a:r>
              <a:rPr lang="en-US" dirty="0" err="1" smtClean="0"/>
              <a:t>eb</a:t>
            </a:r>
            <a:r>
              <a:rPr lang="en-US" dirty="0" smtClean="0"/>
              <a:t>-media/45/117845-004-7A5A589A.jpg </a:t>
            </a:r>
            <a:endParaRPr lang="en-US" dirty="0"/>
          </a:p>
        </p:txBody>
      </p:sp>
      <p:sp>
        <p:nvSpPr>
          <p:cNvPr id="4" name="Slide Number Placeholder 3"/>
          <p:cNvSpPr>
            <a:spLocks noGrp="1"/>
          </p:cNvSpPr>
          <p:nvPr>
            <p:ph type="sldNum" sz="quarter" idx="10"/>
          </p:nvPr>
        </p:nvSpPr>
        <p:spPr/>
        <p:txBody>
          <a:bodyPr/>
          <a:lstStyle/>
          <a:p>
            <a:fld id="{57F657E2-F163-9746-9A7C-3AFD691E4CA7}" type="slidenum">
              <a:rPr lang="en-US" smtClean="0"/>
              <a:t>5</a:t>
            </a:fld>
            <a:endParaRPr lang="en-US"/>
          </a:p>
        </p:txBody>
      </p:sp>
    </p:spTree>
    <p:extLst>
      <p:ext uri="{BB962C8B-B14F-4D97-AF65-F5344CB8AC3E}">
        <p14:creationId xmlns:p14="http://schemas.microsoft.com/office/powerpoint/2010/main" val="3836756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p>
          <a:p>
            <a:r>
              <a:rPr lang="en-US" dirty="0" smtClean="0"/>
              <a:t>http://</a:t>
            </a:r>
            <a:r>
              <a:rPr lang="en-US" dirty="0" err="1" smtClean="0"/>
              <a:t>tools.neb.com</a:t>
            </a:r>
            <a:r>
              <a:rPr lang="en-US" dirty="0" smtClean="0"/>
              <a:t>/NEBcutter2/</a:t>
            </a:r>
            <a:r>
              <a:rPr lang="en-US" dirty="0" err="1" smtClean="0"/>
              <a:t>index.php</a:t>
            </a:r>
            <a:endParaRPr lang="en-US" dirty="0"/>
          </a:p>
        </p:txBody>
      </p:sp>
      <p:sp>
        <p:nvSpPr>
          <p:cNvPr id="4" name="Slide Number Placeholder 3"/>
          <p:cNvSpPr>
            <a:spLocks noGrp="1"/>
          </p:cNvSpPr>
          <p:nvPr>
            <p:ph type="sldNum" sz="quarter" idx="10"/>
          </p:nvPr>
        </p:nvSpPr>
        <p:spPr/>
        <p:txBody>
          <a:bodyPr/>
          <a:lstStyle/>
          <a:p>
            <a:fld id="{57F657E2-F163-9746-9A7C-3AFD691E4CA7}" type="slidenum">
              <a:rPr lang="en-US" smtClean="0"/>
              <a:t>11</a:t>
            </a:fld>
            <a:endParaRPr lang="en-US"/>
          </a:p>
        </p:txBody>
      </p:sp>
    </p:spTree>
    <p:extLst>
      <p:ext uri="{BB962C8B-B14F-4D97-AF65-F5344CB8AC3E}">
        <p14:creationId xmlns:p14="http://schemas.microsoft.com/office/powerpoint/2010/main" val="3117946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p>
          <a:p>
            <a:r>
              <a:rPr lang="en-US" dirty="0" smtClean="0"/>
              <a:t>http://</a:t>
            </a:r>
            <a:r>
              <a:rPr lang="en-US" dirty="0" err="1" smtClean="0"/>
              <a:t>tools.neb.com</a:t>
            </a:r>
            <a:r>
              <a:rPr lang="en-US" dirty="0" smtClean="0"/>
              <a:t>/NEBcutter2/</a:t>
            </a:r>
            <a:r>
              <a:rPr lang="en-US" dirty="0" err="1" smtClean="0"/>
              <a:t>index.php</a:t>
            </a:r>
            <a:endParaRPr lang="en-US" dirty="0"/>
          </a:p>
        </p:txBody>
      </p:sp>
      <p:sp>
        <p:nvSpPr>
          <p:cNvPr id="4" name="Slide Number Placeholder 3"/>
          <p:cNvSpPr>
            <a:spLocks noGrp="1"/>
          </p:cNvSpPr>
          <p:nvPr>
            <p:ph type="sldNum" sz="quarter" idx="10"/>
          </p:nvPr>
        </p:nvSpPr>
        <p:spPr/>
        <p:txBody>
          <a:bodyPr/>
          <a:lstStyle/>
          <a:p>
            <a:fld id="{57F657E2-F163-9746-9A7C-3AFD691E4CA7}" type="slidenum">
              <a:rPr lang="en-US" smtClean="0"/>
              <a:t>12</a:t>
            </a:fld>
            <a:endParaRPr lang="en-US"/>
          </a:p>
        </p:txBody>
      </p:sp>
    </p:spTree>
    <p:extLst>
      <p:ext uri="{BB962C8B-B14F-4D97-AF65-F5344CB8AC3E}">
        <p14:creationId xmlns:p14="http://schemas.microsoft.com/office/powerpoint/2010/main" val="1431703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p>
          <a:p>
            <a:r>
              <a:rPr lang="en-US" sz="1200" u="sng" kern="1200" dirty="0" smtClean="0">
                <a:solidFill>
                  <a:schemeClr val="tx1"/>
                </a:solidFill>
                <a:effectLst/>
                <a:latin typeface="+mn-lt"/>
                <a:ea typeface="+mn-ea"/>
                <a:cs typeface="+mn-cs"/>
                <a:hlinkClick r:id="rId3"/>
              </a:rPr>
              <a:t>http://www.bio.davidson.edu/Courses/Molbio/MolStudents/spring2003/Keogh/plasmids.html#basicplasm</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57F657E2-F163-9746-9A7C-3AFD691E4CA7}" type="slidenum">
              <a:rPr lang="en-US" smtClean="0"/>
              <a:t>13</a:t>
            </a:fld>
            <a:endParaRPr lang="en-US"/>
          </a:p>
        </p:txBody>
      </p:sp>
    </p:spTree>
    <p:extLst>
      <p:ext uri="{BB962C8B-B14F-4D97-AF65-F5344CB8AC3E}">
        <p14:creationId xmlns:p14="http://schemas.microsoft.com/office/powerpoint/2010/main" val="649224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p>
          <a:p>
            <a:r>
              <a:rPr lang="en-US" dirty="0" smtClean="0"/>
              <a:t>http://</a:t>
            </a:r>
            <a:r>
              <a:rPr lang="en-US" dirty="0" err="1" smtClean="0"/>
              <a:t>en.wikipedia.org</a:t>
            </a:r>
            <a:r>
              <a:rPr lang="en-US" dirty="0" smtClean="0"/>
              <a:t>/wiki/</a:t>
            </a:r>
            <a:r>
              <a:rPr lang="en-US" dirty="0" err="1" smtClean="0"/>
              <a:t>Restriction_map</a:t>
            </a:r>
            <a:endParaRPr lang="en-US" dirty="0"/>
          </a:p>
        </p:txBody>
      </p:sp>
      <p:sp>
        <p:nvSpPr>
          <p:cNvPr id="4" name="Slide Number Placeholder 3"/>
          <p:cNvSpPr>
            <a:spLocks noGrp="1"/>
          </p:cNvSpPr>
          <p:nvPr>
            <p:ph type="sldNum" sz="quarter" idx="10"/>
          </p:nvPr>
        </p:nvSpPr>
        <p:spPr/>
        <p:txBody>
          <a:bodyPr/>
          <a:lstStyle/>
          <a:p>
            <a:fld id="{57F657E2-F163-9746-9A7C-3AFD691E4CA7}" type="slidenum">
              <a:rPr lang="en-US" smtClean="0"/>
              <a:t>18</a:t>
            </a:fld>
            <a:endParaRPr lang="en-US"/>
          </a:p>
        </p:txBody>
      </p:sp>
    </p:spTree>
    <p:extLst>
      <p:ext uri="{BB962C8B-B14F-4D97-AF65-F5344CB8AC3E}">
        <p14:creationId xmlns:p14="http://schemas.microsoft.com/office/powerpoint/2010/main" val="2350853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03BE95-E34D-5841-8BCF-B0252F706D21}" type="datetimeFigureOut">
              <a:rPr lang="en-US" smtClean="0"/>
              <a:t>1/21/14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E11484-763E-6844-95DB-A0AA6FCAB6D1}" type="slidenum">
              <a:rPr lang="en-US" smtClean="0"/>
              <a:t>‹#›</a:t>
            </a:fld>
            <a:endParaRPr lang="en-US"/>
          </a:p>
        </p:txBody>
      </p:sp>
    </p:spTree>
    <p:extLst>
      <p:ext uri="{BB962C8B-B14F-4D97-AF65-F5344CB8AC3E}">
        <p14:creationId xmlns:p14="http://schemas.microsoft.com/office/powerpoint/2010/main" val="1180089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03BE95-E34D-5841-8BCF-B0252F706D21}" type="datetimeFigureOut">
              <a:rPr lang="en-US" smtClean="0"/>
              <a:t>1/21/14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E11484-763E-6844-95DB-A0AA6FCAB6D1}" type="slidenum">
              <a:rPr lang="en-US" smtClean="0"/>
              <a:t>‹#›</a:t>
            </a:fld>
            <a:endParaRPr lang="en-US"/>
          </a:p>
        </p:txBody>
      </p:sp>
    </p:spTree>
    <p:extLst>
      <p:ext uri="{BB962C8B-B14F-4D97-AF65-F5344CB8AC3E}">
        <p14:creationId xmlns:p14="http://schemas.microsoft.com/office/powerpoint/2010/main" val="1584390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03BE95-E34D-5841-8BCF-B0252F706D21}" type="datetimeFigureOut">
              <a:rPr lang="en-US" smtClean="0"/>
              <a:t>1/21/14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E11484-763E-6844-95DB-A0AA6FCAB6D1}" type="slidenum">
              <a:rPr lang="en-US" smtClean="0"/>
              <a:t>‹#›</a:t>
            </a:fld>
            <a:endParaRPr lang="en-US"/>
          </a:p>
        </p:txBody>
      </p:sp>
    </p:spTree>
    <p:extLst>
      <p:ext uri="{BB962C8B-B14F-4D97-AF65-F5344CB8AC3E}">
        <p14:creationId xmlns:p14="http://schemas.microsoft.com/office/powerpoint/2010/main" val="1676036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03BE95-E34D-5841-8BCF-B0252F706D21}" type="datetimeFigureOut">
              <a:rPr lang="en-US" smtClean="0"/>
              <a:t>1/21/14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E11484-763E-6844-95DB-A0AA6FCAB6D1}" type="slidenum">
              <a:rPr lang="en-US" smtClean="0"/>
              <a:t>‹#›</a:t>
            </a:fld>
            <a:endParaRPr lang="en-US"/>
          </a:p>
        </p:txBody>
      </p:sp>
    </p:spTree>
    <p:extLst>
      <p:ext uri="{BB962C8B-B14F-4D97-AF65-F5344CB8AC3E}">
        <p14:creationId xmlns:p14="http://schemas.microsoft.com/office/powerpoint/2010/main" val="1632814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03BE95-E34D-5841-8BCF-B0252F706D21}" type="datetimeFigureOut">
              <a:rPr lang="en-US" smtClean="0"/>
              <a:t>1/21/14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E11484-763E-6844-95DB-A0AA6FCAB6D1}" type="slidenum">
              <a:rPr lang="en-US" smtClean="0"/>
              <a:t>‹#›</a:t>
            </a:fld>
            <a:endParaRPr lang="en-US"/>
          </a:p>
        </p:txBody>
      </p:sp>
    </p:spTree>
    <p:extLst>
      <p:ext uri="{BB962C8B-B14F-4D97-AF65-F5344CB8AC3E}">
        <p14:creationId xmlns:p14="http://schemas.microsoft.com/office/powerpoint/2010/main" val="4059224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03BE95-E34D-5841-8BCF-B0252F706D21}" type="datetimeFigureOut">
              <a:rPr lang="en-US" smtClean="0"/>
              <a:t>1/21/14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E11484-763E-6844-95DB-A0AA6FCAB6D1}" type="slidenum">
              <a:rPr lang="en-US" smtClean="0"/>
              <a:t>‹#›</a:t>
            </a:fld>
            <a:endParaRPr lang="en-US"/>
          </a:p>
        </p:txBody>
      </p:sp>
    </p:spTree>
    <p:extLst>
      <p:ext uri="{BB962C8B-B14F-4D97-AF65-F5344CB8AC3E}">
        <p14:creationId xmlns:p14="http://schemas.microsoft.com/office/powerpoint/2010/main" val="3915830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03BE95-E34D-5841-8BCF-B0252F706D21}" type="datetimeFigureOut">
              <a:rPr lang="en-US" smtClean="0"/>
              <a:t>1/21/14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E11484-763E-6844-95DB-A0AA6FCAB6D1}" type="slidenum">
              <a:rPr lang="en-US" smtClean="0"/>
              <a:t>‹#›</a:t>
            </a:fld>
            <a:endParaRPr lang="en-US"/>
          </a:p>
        </p:txBody>
      </p:sp>
    </p:spTree>
    <p:extLst>
      <p:ext uri="{BB962C8B-B14F-4D97-AF65-F5344CB8AC3E}">
        <p14:creationId xmlns:p14="http://schemas.microsoft.com/office/powerpoint/2010/main" val="2979501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03BE95-E34D-5841-8BCF-B0252F706D21}" type="datetimeFigureOut">
              <a:rPr lang="en-US" smtClean="0"/>
              <a:t>1/21/14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E11484-763E-6844-95DB-A0AA6FCAB6D1}" type="slidenum">
              <a:rPr lang="en-US" smtClean="0"/>
              <a:t>‹#›</a:t>
            </a:fld>
            <a:endParaRPr lang="en-US"/>
          </a:p>
        </p:txBody>
      </p:sp>
    </p:spTree>
    <p:extLst>
      <p:ext uri="{BB962C8B-B14F-4D97-AF65-F5344CB8AC3E}">
        <p14:creationId xmlns:p14="http://schemas.microsoft.com/office/powerpoint/2010/main" val="2694024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03BE95-E34D-5841-8BCF-B0252F706D21}" type="datetimeFigureOut">
              <a:rPr lang="en-US" smtClean="0"/>
              <a:t>1/21/14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E11484-763E-6844-95DB-A0AA6FCAB6D1}" type="slidenum">
              <a:rPr lang="en-US" smtClean="0"/>
              <a:t>‹#›</a:t>
            </a:fld>
            <a:endParaRPr lang="en-US"/>
          </a:p>
        </p:txBody>
      </p:sp>
    </p:spTree>
    <p:extLst>
      <p:ext uri="{BB962C8B-B14F-4D97-AF65-F5344CB8AC3E}">
        <p14:creationId xmlns:p14="http://schemas.microsoft.com/office/powerpoint/2010/main" val="3222947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03BE95-E34D-5841-8BCF-B0252F706D21}" type="datetimeFigureOut">
              <a:rPr lang="en-US" smtClean="0"/>
              <a:t>1/21/14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E11484-763E-6844-95DB-A0AA6FCAB6D1}" type="slidenum">
              <a:rPr lang="en-US" smtClean="0"/>
              <a:t>‹#›</a:t>
            </a:fld>
            <a:endParaRPr lang="en-US"/>
          </a:p>
        </p:txBody>
      </p:sp>
    </p:spTree>
    <p:extLst>
      <p:ext uri="{BB962C8B-B14F-4D97-AF65-F5344CB8AC3E}">
        <p14:creationId xmlns:p14="http://schemas.microsoft.com/office/powerpoint/2010/main" val="2221993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03BE95-E34D-5841-8BCF-B0252F706D21}" type="datetimeFigureOut">
              <a:rPr lang="en-US" smtClean="0"/>
              <a:t>1/21/14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E11484-763E-6844-95DB-A0AA6FCAB6D1}" type="slidenum">
              <a:rPr lang="en-US" smtClean="0"/>
              <a:t>‹#›</a:t>
            </a:fld>
            <a:endParaRPr lang="en-US"/>
          </a:p>
        </p:txBody>
      </p:sp>
    </p:spTree>
    <p:extLst>
      <p:ext uri="{BB962C8B-B14F-4D97-AF65-F5344CB8AC3E}">
        <p14:creationId xmlns:p14="http://schemas.microsoft.com/office/powerpoint/2010/main" val="224176267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03BE95-E34D-5841-8BCF-B0252F706D21}" type="datetimeFigureOut">
              <a:rPr lang="en-US" smtClean="0"/>
              <a:t>1/21/14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E11484-763E-6844-95DB-A0AA6FCAB6D1}" type="slidenum">
              <a:rPr lang="en-US" smtClean="0"/>
              <a:t>‹#›</a:t>
            </a:fld>
            <a:endParaRPr lang="en-US"/>
          </a:p>
        </p:txBody>
      </p:sp>
    </p:spTree>
    <p:extLst>
      <p:ext uri="{BB962C8B-B14F-4D97-AF65-F5344CB8AC3E}">
        <p14:creationId xmlns:p14="http://schemas.microsoft.com/office/powerpoint/2010/main" val="1935405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Word_Document2.docx"/><Relationship Id="rId4" Type="http://schemas.openxmlformats.org/officeDocument/2006/relationships/image" Target="../media/image8.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mdcune.psych.ucla.edu/modules/ge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Gel Scramble </a:t>
            </a:r>
            <a:r>
              <a:rPr lang="en-US" dirty="0" smtClean="0"/>
              <a:t>Lab </a:t>
            </a:r>
            <a:r>
              <a:rPr lang="en-US" dirty="0" smtClean="0"/>
              <a:t>1</a:t>
            </a:r>
            <a:endParaRPr lang="en-US" dirty="0"/>
          </a:p>
        </p:txBody>
      </p:sp>
      <p:sp>
        <p:nvSpPr>
          <p:cNvPr id="3" name="Subtitle 2"/>
          <p:cNvSpPr>
            <a:spLocks noGrp="1"/>
          </p:cNvSpPr>
          <p:nvPr>
            <p:ph type="subTitle" idx="1"/>
          </p:nvPr>
        </p:nvSpPr>
        <p:spPr/>
        <p:txBody>
          <a:bodyPr/>
          <a:lstStyle/>
          <a:p>
            <a:r>
              <a:rPr lang="en-US" dirty="0" smtClean="0"/>
              <a:t>William Grisham, Ph.D.</a:t>
            </a:r>
          </a:p>
          <a:p>
            <a:r>
              <a:rPr lang="en-US" dirty="0" smtClean="0"/>
              <a:t>Copyright 2014</a:t>
            </a:r>
            <a:endParaRPr lang="en-US" dirty="0"/>
          </a:p>
        </p:txBody>
      </p:sp>
    </p:spTree>
    <p:extLst>
      <p:ext uri="{BB962C8B-B14F-4D97-AF65-F5344CB8AC3E}">
        <p14:creationId xmlns:p14="http://schemas.microsoft.com/office/powerpoint/2010/main" val="35797789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577576200"/>
              </p:ext>
            </p:extLst>
          </p:nvPr>
        </p:nvGraphicFramePr>
        <p:xfrm>
          <a:off x="1377950" y="2203450"/>
          <a:ext cx="6388100" cy="2451100"/>
        </p:xfrm>
        <a:graphic>
          <a:graphicData uri="http://schemas.openxmlformats.org/presentationml/2006/ole">
            <mc:AlternateContent xmlns:mc="http://schemas.openxmlformats.org/markup-compatibility/2006">
              <mc:Choice xmlns:v="urn:schemas-microsoft-com:vml" Requires="v">
                <p:oleObj spid="_x0000_s1061" name="Document" r:id="rId3" imgW="6388100" imgH="2451100" progId="Word.Document.12">
                  <p:embed/>
                </p:oleObj>
              </mc:Choice>
              <mc:Fallback>
                <p:oleObj name="Document" r:id="rId3" imgW="6388100" imgH="2451100" progId="Word.Document.12">
                  <p:embed/>
                  <p:pic>
                    <p:nvPicPr>
                      <p:cNvPr id="0" name=""/>
                      <p:cNvPicPr/>
                      <p:nvPr/>
                    </p:nvPicPr>
                    <p:blipFill>
                      <a:blip r:embed="rId4"/>
                      <a:stretch>
                        <a:fillRect/>
                      </a:stretch>
                    </p:blipFill>
                    <p:spPr>
                      <a:xfrm>
                        <a:off x="1377950" y="2203450"/>
                        <a:ext cx="6388100" cy="2451100"/>
                      </a:xfrm>
                      <a:prstGeom prst="rect">
                        <a:avLst/>
                      </a:prstGeom>
                    </p:spPr>
                  </p:pic>
                </p:oleObj>
              </mc:Fallback>
            </mc:AlternateContent>
          </a:graphicData>
        </a:graphic>
      </p:graphicFrame>
      <p:sp>
        <p:nvSpPr>
          <p:cNvPr id="5" name="Oval 4"/>
          <p:cNvSpPr/>
          <p:nvPr/>
        </p:nvSpPr>
        <p:spPr>
          <a:xfrm>
            <a:off x="3674914" y="2126474"/>
            <a:ext cx="1423790" cy="721604"/>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771468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412008"/>
            <a:ext cx="9144000" cy="5856300"/>
            <a:chOff x="0" y="412008"/>
            <a:chExt cx="9144000" cy="5856300"/>
          </a:xfrm>
        </p:grpSpPr>
        <p:pic>
          <p:nvPicPr>
            <p:cNvPr id="4" name="Picture 3" descr="Screen shot 2011-08-23 at 5.14.5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4200"/>
              <a:ext cx="9144000" cy="5684108"/>
            </a:xfrm>
            <a:prstGeom prst="rect">
              <a:avLst/>
            </a:prstGeom>
          </p:spPr>
        </p:pic>
        <p:cxnSp>
          <p:nvCxnSpPr>
            <p:cNvPr id="6" name="Straight Arrow Connector 5"/>
            <p:cNvCxnSpPr/>
            <p:nvPr/>
          </p:nvCxnSpPr>
          <p:spPr>
            <a:xfrm flipH="1">
              <a:off x="4305592" y="990092"/>
              <a:ext cx="2088211" cy="2109326"/>
            </a:xfrm>
            <a:prstGeom prst="straightConnector1">
              <a:avLst/>
            </a:prstGeom>
            <a:ln w="635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339349" y="412008"/>
              <a:ext cx="3414567" cy="523220"/>
            </a:xfrm>
            <a:prstGeom prst="rect">
              <a:avLst/>
            </a:prstGeom>
            <a:noFill/>
          </p:spPr>
          <p:txBody>
            <a:bodyPr wrap="none" rtlCol="0">
              <a:spAutoFit/>
            </a:bodyPr>
            <a:lstStyle/>
            <a:p>
              <a:r>
                <a:rPr lang="en-US" sz="2800" dirty="0" smtClean="0">
                  <a:solidFill>
                    <a:srgbClr val="FF0000"/>
                  </a:solidFill>
                </a:rPr>
                <a:t>Paste </a:t>
              </a:r>
              <a:r>
                <a:rPr lang="en-US" sz="2800" dirty="0" err="1" smtClean="0">
                  <a:solidFill>
                    <a:srgbClr val="FF0000"/>
                  </a:solidFill>
                </a:rPr>
                <a:t>genbank</a:t>
              </a:r>
              <a:r>
                <a:rPr lang="en-US" sz="2800" dirty="0" smtClean="0">
                  <a:solidFill>
                    <a:srgbClr val="FF0000"/>
                  </a:solidFill>
                </a:rPr>
                <a:t> # here.</a:t>
              </a:r>
              <a:endParaRPr lang="en-US" sz="2800" dirty="0">
                <a:solidFill>
                  <a:srgbClr val="FF0000"/>
                </a:solidFill>
              </a:endParaRPr>
            </a:p>
          </p:txBody>
        </p:sp>
        <p:sp>
          <p:nvSpPr>
            <p:cNvPr id="9" name="TextBox 8"/>
            <p:cNvSpPr txBox="1"/>
            <p:nvPr/>
          </p:nvSpPr>
          <p:spPr>
            <a:xfrm>
              <a:off x="1399317" y="3615977"/>
              <a:ext cx="3865161" cy="954107"/>
            </a:xfrm>
            <a:prstGeom prst="rect">
              <a:avLst/>
            </a:prstGeom>
            <a:noFill/>
          </p:spPr>
          <p:txBody>
            <a:bodyPr wrap="none" rtlCol="0">
              <a:spAutoFit/>
            </a:bodyPr>
            <a:lstStyle/>
            <a:p>
              <a:r>
                <a:rPr lang="en-US" sz="2800" dirty="0" smtClean="0">
                  <a:solidFill>
                    <a:srgbClr val="FF0000"/>
                  </a:solidFill>
                </a:rPr>
                <a:t>Or paste the sequence of</a:t>
              </a:r>
            </a:p>
            <a:p>
              <a:r>
                <a:rPr lang="en-US" sz="2800" dirty="0" smtClean="0">
                  <a:solidFill>
                    <a:srgbClr val="FF0000"/>
                  </a:solidFill>
                </a:rPr>
                <a:t> entire gene here.</a:t>
              </a:r>
              <a:endParaRPr lang="en-US" sz="2800" dirty="0">
                <a:solidFill>
                  <a:srgbClr val="FF0000"/>
                </a:solidFill>
              </a:endParaRPr>
            </a:p>
          </p:txBody>
        </p:sp>
      </p:grpSp>
      <p:sp>
        <p:nvSpPr>
          <p:cNvPr id="7" name="Oval 6"/>
          <p:cNvSpPr/>
          <p:nvPr/>
        </p:nvSpPr>
        <p:spPr>
          <a:xfrm>
            <a:off x="6655469" y="3706000"/>
            <a:ext cx="1866319" cy="67353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834823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1-12 at 10.38.5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74700"/>
            <a:ext cx="9144000" cy="5298885"/>
          </a:xfrm>
          <a:prstGeom prst="rect">
            <a:avLst/>
          </a:prstGeom>
        </p:spPr>
      </p:pic>
      <p:sp>
        <p:nvSpPr>
          <p:cNvPr id="3" name="Oval 2"/>
          <p:cNvSpPr/>
          <p:nvPr/>
        </p:nvSpPr>
        <p:spPr>
          <a:xfrm>
            <a:off x="956422" y="3153000"/>
            <a:ext cx="673414" cy="34638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p:cNvSpPr/>
          <p:nvPr/>
        </p:nvSpPr>
        <p:spPr>
          <a:xfrm>
            <a:off x="3270742" y="3494540"/>
            <a:ext cx="673414" cy="34638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5202958" y="3845800"/>
            <a:ext cx="673414" cy="34638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983446" y="3553956"/>
            <a:ext cx="535648" cy="369332"/>
          </a:xfrm>
          <a:prstGeom prst="rect">
            <a:avLst/>
          </a:prstGeom>
          <a:noFill/>
        </p:spPr>
        <p:txBody>
          <a:bodyPr wrap="none" rtlCol="0">
            <a:spAutoFit/>
          </a:bodyPr>
          <a:lstStyle/>
          <a:p>
            <a:r>
              <a:rPr lang="en-US" dirty="0" smtClean="0"/>
              <a:t>129</a:t>
            </a:r>
            <a:endParaRPr lang="en-US" dirty="0"/>
          </a:p>
        </p:txBody>
      </p:sp>
      <p:sp>
        <p:nvSpPr>
          <p:cNvPr id="7" name="TextBox 6"/>
          <p:cNvSpPr txBox="1"/>
          <p:nvPr/>
        </p:nvSpPr>
        <p:spPr>
          <a:xfrm>
            <a:off x="3666334" y="3726866"/>
            <a:ext cx="652643" cy="369332"/>
          </a:xfrm>
          <a:prstGeom prst="rect">
            <a:avLst/>
          </a:prstGeom>
          <a:noFill/>
        </p:spPr>
        <p:txBody>
          <a:bodyPr wrap="none" rtlCol="0">
            <a:spAutoFit/>
          </a:bodyPr>
          <a:lstStyle/>
          <a:p>
            <a:r>
              <a:rPr lang="en-US" dirty="0" smtClean="0"/>
              <a:t>2174</a:t>
            </a:r>
            <a:endParaRPr lang="en-US" dirty="0"/>
          </a:p>
        </p:txBody>
      </p:sp>
      <p:sp>
        <p:nvSpPr>
          <p:cNvPr id="8" name="TextBox 7"/>
          <p:cNvSpPr txBox="1"/>
          <p:nvPr/>
        </p:nvSpPr>
        <p:spPr>
          <a:xfrm>
            <a:off x="5780302" y="4170956"/>
            <a:ext cx="652643" cy="369332"/>
          </a:xfrm>
          <a:prstGeom prst="rect">
            <a:avLst/>
          </a:prstGeom>
          <a:noFill/>
        </p:spPr>
        <p:txBody>
          <a:bodyPr wrap="none" rtlCol="0">
            <a:spAutoFit/>
          </a:bodyPr>
          <a:lstStyle/>
          <a:p>
            <a:r>
              <a:rPr lang="en-US" dirty="0" smtClean="0"/>
              <a:t>3853</a:t>
            </a:r>
            <a:endParaRPr lang="en-US" dirty="0"/>
          </a:p>
        </p:txBody>
      </p:sp>
      <p:cxnSp>
        <p:nvCxnSpPr>
          <p:cNvPr id="10" name="Straight Arrow Connector 9"/>
          <p:cNvCxnSpPr/>
          <p:nvPr/>
        </p:nvCxnSpPr>
        <p:spPr>
          <a:xfrm flipH="1">
            <a:off x="6891266" y="354805"/>
            <a:ext cx="224107" cy="1269827"/>
          </a:xfrm>
          <a:prstGeom prst="straightConnector1">
            <a:avLst/>
          </a:prstGeom>
          <a:ln w="76200" cmpd="sng">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2099525" y="4746197"/>
            <a:ext cx="1134274" cy="56021"/>
          </a:xfrm>
          <a:prstGeom prst="straightConnector1">
            <a:avLst/>
          </a:prstGeom>
          <a:ln w="76200" cmpd="sng">
            <a:solidFill>
              <a:schemeClr val="accent2"/>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41502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33400" y="0"/>
            <a:ext cx="8055073" cy="6858000"/>
          </a:xfrm>
          <a:prstGeom prst="rect">
            <a:avLst/>
          </a:prstGeom>
        </p:spPr>
      </p:pic>
      <p:sp>
        <p:nvSpPr>
          <p:cNvPr id="3" name="TextBox 2"/>
          <p:cNvSpPr txBox="1"/>
          <p:nvPr/>
        </p:nvSpPr>
        <p:spPr>
          <a:xfrm>
            <a:off x="6215353" y="1053778"/>
            <a:ext cx="2005076" cy="707886"/>
          </a:xfrm>
          <a:prstGeom prst="rect">
            <a:avLst/>
          </a:prstGeom>
          <a:noFill/>
        </p:spPr>
        <p:txBody>
          <a:bodyPr wrap="none" rtlCol="0">
            <a:spAutoFit/>
          </a:bodyPr>
          <a:lstStyle/>
          <a:p>
            <a:r>
              <a:rPr lang="en-US" sz="4000" dirty="0">
                <a:solidFill>
                  <a:srgbClr val="FF0000"/>
                </a:solidFill>
              </a:rPr>
              <a:t>2961 </a:t>
            </a:r>
            <a:r>
              <a:rPr lang="en-US" sz="4000" dirty="0" smtClean="0">
                <a:solidFill>
                  <a:srgbClr val="FF0000"/>
                </a:solidFill>
              </a:rPr>
              <a:t> </a:t>
            </a:r>
            <a:r>
              <a:rPr lang="en-US" sz="4000" dirty="0" err="1" smtClean="0">
                <a:solidFill>
                  <a:srgbClr val="FF0000"/>
                </a:solidFill>
              </a:rPr>
              <a:t>Bp</a:t>
            </a:r>
            <a:endParaRPr lang="en-US" sz="4000" dirty="0">
              <a:solidFill>
                <a:srgbClr val="FF0000"/>
              </a:solidFill>
            </a:endParaRPr>
          </a:p>
        </p:txBody>
      </p:sp>
    </p:spTree>
    <p:extLst>
      <p:ext uri="{BB962C8B-B14F-4D97-AF65-F5344CB8AC3E}">
        <p14:creationId xmlns:p14="http://schemas.microsoft.com/office/powerpoint/2010/main" val="263400092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3700" y="0"/>
            <a:ext cx="8338705" cy="6858000"/>
          </a:xfrm>
          <a:prstGeom prst="rect">
            <a:avLst/>
          </a:prstGeom>
        </p:spPr>
      </p:pic>
    </p:spTree>
    <p:extLst>
      <p:ext uri="{BB962C8B-B14F-4D97-AF65-F5344CB8AC3E}">
        <p14:creationId xmlns:p14="http://schemas.microsoft.com/office/powerpoint/2010/main" val="176857152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 example with steps</a:t>
            </a:r>
            <a:br>
              <a:rPr lang="en-US" dirty="0" smtClean="0"/>
            </a:br>
            <a:r>
              <a:rPr lang="en-US" dirty="0" smtClean="0"/>
              <a:t>—not your digest, </a:t>
            </a:r>
            <a:r>
              <a:rPr lang="en-US" dirty="0" err="1" smtClean="0"/>
              <a:t>necesssarily</a:t>
            </a:r>
            <a:endParaRPr lang="en-US" dirty="0"/>
          </a:p>
        </p:txBody>
      </p:sp>
      <p:sp>
        <p:nvSpPr>
          <p:cNvPr id="3" name="Content Placeholder 2"/>
          <p:cNvSpPr>
            <a:spLocks noGrp="1"/>
          </p:cNvSpPr>
          <p:nvPr>
            <p:ph idx="1"/>
          </p:nvPr>
        </p:nvSpPr>
        <p:spPr/>
        <p:txBody>
          <a:bodyPr>
            <a:normAutofit lnSpcReduction="10000"/>
          </a:bodyPr>
          <a:lstStyle/>
          <a:p>
            <a:r>
              <a:rPr lang="en-US" dirty="0" smtClean="0"/>
              <a:t>1) Take each mystery gene, and find out the restriction sites using </a:t>
            </a:r>
            <a:r>
              <a:rPr lang="en-US" dirty="0" err="1" smtClean="0"/>
              <a:t>NEBcutter</a:t>
            </a:r>
            <a:r>
              <a:rPr lang="en-US" dirty="0" smtClean="0"/>
              <a:t>.</a:t>
            </a:r>
          </a:p>
          <a:p>
            <a:r>
              <a:rPr lang="en-US" dirty="0" smtClean="0"/>
              <a:t>2) Figure out the number of fragments and their size for use with a given digest.</a:t>
            </a:r>
          </a:p>
          <a:p>
            <a:r>
              <a:rPr lang="en-US" dirty="0" smtClean="0"/>
              <a:t>3) Make a table for the expected values fro a given protocol.</a:t>
            </a:r>
          </a:p>
          <a:p>
            <a:r>
              <a:rPr lang="en-US" dirty="0" smtClean="0">
                <a:solidFill>
                  <a:schemeClr val="bg1">
                    <a:lumMod val="50000"/>
                  </a:schemeClr>
                </a:solidFill>
              </a:rPr>
              <a:t>4) Make a restriction map of the plasmid + insert identifying the base pair at which cuts could be expected. </a:t>
            </a:r>
          </a:p>
          <a:p>
            <a:endParaRPr lang="en-US" dirty="0"/>
          </a:p>
        </p:txBody>
      </p:sp>
    </p:spTree>
    <p:extLst>
      <p:ext uri="{BB962C8B-B14F-4D97-AF65-F5344CB8AC3E}">
        <p14:creationId xmlns:p14="http://schemas.microsoft.com/office/powerpoint/2010/main" val="61699740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8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mtClean="0"/>
              <a:t>Predicted band size for made-up protocol for mystery DNA A—Jagged protein</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884008965"/>
              </p:ext>
            </p:extLst>
          </p:nvPr>
        </p:nvGraphicFramePr>
        <p:xfrm>
          <a:off x="1758950" y="2603500"/>
          <a:ext cx="5626100" cy="1651000"/>
        </p:xfrm>
        <a:graphic>
          <a:graphicData uri="http://schemas.openxmlformats.org/presentationml/2006/ole">
            <mc:AlternateContent xmlns:mc="http://schemas.openxmlformats.org/markup-compatibility/2006">
              <mc:Choice xmlns:v="urn:schemas-microsoft-com:vml" Requires="v">
                <p:oleObj spid="_x0000_s4105" name="Document" r:id="rId3" imgW="5626100" imgH="1651000" progId="Word.Document.12">
                  <p:embed/>
                </p:oleObj>
              </mc:Choice>
              <mc:Fallback>
                <p:oleObj name="Document" r:id="rId3" imgW="5626100" imgH="1651000" progId="Word.Document.12">
                  <p:embed/>
                  <p:pic>
                    <p:nvPicPr>
                      <p:cNvPr id="0" name=""/>
                      <p:cNvPicPr/>
                      <p:nvPr/>
                    </p:nvPicPr>
                    <p:blipFill>
                      <a:blip r:embed="rId4"/>
                      <a:stretch>
                        <a:fillRect/>
                      </a:stretch>
                    </p:blipFill>
                    <p:spPr>
                      <a:xfrm>
                        <a:off x="1758950" y="2603500"/>
                        <a:ext cx="5626100" cy="1651000"/>
                      </a:xfrm>
                      <a:prstGeom prst="rect">
                        <a:avLst/>
                      </a:prstGeom>
                    </p:spPr>
                  </p:pic>
                </p:oleObj>
              </mc:Fallback>
            </mc:AlternateContent>
          </a:graphicData>
        </a:graphic>
      </p:graphicFrame>
    </p:spTree>
    <p:extLst>
      <p:ext uri="{BB962C8B-B14F-4D97-AF65-F5344CB8AC3E}">
        <p14:creationId xmlns:p14="http://schemas.microsoft.com/office/powerpoint/2010/main" val="299164545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Things that you need to accomplish in week 1 for your lab report </a:t>
            </a:r>
            <a:endParaRPr lang="en-US" dirty="0"/>
          </a:p>
        </p:txBody>
      </p:sp>
      <p:sp>
        <p:nvSpPr>
          <p:cNvPr id="3" name="Content Placeholder 2"/>
          <p:cNvSpPr>
            <a:spLocks noGrp="1"/>
          </p:cNvSpPr>
          <p:nvPr>
            <p:ph idx="1"/>
          </p:nvPr>
        </p:nvSpPr>
        <p:spPr/>
        <p:txBody>
          <a:bodyPr>
            <a:normAutofit lnSpcReduction="10000"/>
          </a:bodyPr>
          <a:lstStyle/>
          <a:p>
            <a:r>
              <a:rPr lang="en-US" dirty="0" smtClean="0"/>
              <a:t>1) Make a table of the number of predicted fragments and size for each protocol for each of the 6 mystery DNAs.</a:t>
            </a:r>
          </a:p>
          <a:p>
            <a:r>
              <a:rPr lang="en-US" dirty="0" smtClean="0"/>
              <a:t>2) For each mystery DNA, draw a map of where the various restriction endonuclease enzymes used in the protocol would have cut in the insert and in the vector (multiple cloning site)—insert should be to scale but the vector need not be.     </a:t>
            </a:r>
            <a:endParaRPr lang="en-US" dirty="0"/>
          </a:p>
        </p:txBody>
      </p:sp>
    </p:spTree>
    <p:extLst>
      <p:ext uri="{BB962C8B-B14F-4D97-AF65-F5344CB8AC3E}">
        <p14:creationId xmlns:p14="http://schemas.microsoft.com/office/powerpoint/2010/main" val="239631270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841500" y="723900"/>
            <a:ext cx="5448300" cy="5397500"/>
          </a:xfrm>
          <a:prstGeom prst="rect">
            <a:avLst/>
          </a:prstGeom>
        </p:spPr>
      </p:pic>
    </p:spTree>
    <p:extLst>
      <p:ext uri="{BB962C8B-B14F-4D97-AF65-F5344CB8AC3E}">
        <p14:creationId xmlns:p14="http://schemas.microsoft.com/office/powerpoint/2010/main" val="260516900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By end of today should have a table for each of the mystery </a:t>
            </a:r>
            <a:r>
              <a:rPr lang="en-US" dirty="0" err="1" smtClean="0"/>
              <a:t>cDNAs</a:t>
            </a:r>
            <a:r>
              <a:rPr lang="en-US" dirty="0" smtClean="0"/>
              <a:t> predicting the size of fragments for each digest in the protocol</a:t>
            </a:r>
          </a:p>
          <a:p>
            <a:r>
              <a:rPr lang="en-US" dirty="0" smtClean="0"/>
              <a:t>Can draw the restriction maps outside of class</a:t>
            </a:r>
            <a:endParaRPr lang="en-US" dirty="0"/>
          </a:p>
        </p:txBody>
      </p:sp>
    </p:spTree>
    <p:extLst>
      <p:ext uri="{BB962C8B-B14F-4D97-AF65-F5344CB8AC3E}">
        <p14:creationId xmlns:p14="http://schemas.microsoft.com/office/powerpoint/2010/main" val="389168809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Pedagogical Goals</a:t>
            </a:r>
            <a:endParaRPr lang="en-US" dirty="0"/>
          </a:p>
        </p:txBody>
      </p:sp>
      <p:sp>
        <p:nvSpPr>
          <p:cNvPr id="5" name="Content Placeholder 4"/>
          <p:cNvSpPr>
            <a:spLocks noGrp="1"/>
          </p:cNvSpPr>
          <p:nvPr>
            <p:ph idx="1"/>
          </p:nvPr>
        </p:nvSpPr>
        <p:spPr/>
        <p:txBody>
          <a:bodyPr/>
          <a:lstStyle/>
          <a:p>
            <a:r>
              <a:rPr lang="en-US" dirty="0" smtClean="0"/>
              <a:t>1) Enhanced critical thinking skills</a:t>
            </a:r>
          </a:p>
          <a:p>
            <a:r>
              <a:rPr lang="en-US" dirty="0" smtClean="0"/>
              <a:t>2) Dealing with unexpected data</a:t>
            </a:r>
          </a:p>
          <a:p>
            <a:pPr lvl="1"/>
            <a:r>
              <a:rPr lang="en-US" dirty="0" smtClean="0"/>
              <a:t>50% of ALL experiments in science don’t “work”</a:t>
            </a:r>
          </a:p>
          <a:p>
            <a:pPr lvl="1"/>
            <a:r>
              <a:rPr lang="en-US" dirty="0" smtClean="0"/>
              <a:t>Having strategies to deal with unexpected data are important</a:t>
            </a:r>
          </a:p>
          <a:p>
            <a:pPr lvl="2"/>
            <a:r>
              <a:rPr lang="en-US" dirty="0" smtClean="0"/>
              <a:t>Unexpected data can reveal important discoveries</a:t>
            </a:r>
          </a:p>
          <a:p>
            <a:pPr lvl="2"/>
            <a:r>
              <a:rPr lang="en-US" dirty="0" smtClean="0"/>
              <a:t>Need to rule out alternative explanations first</a:t>
            </a:r>
          </a:p>
          <a:p>
            <a:pPr lvl="2"/>
            <a:r>
              <a:rPr lang="en-US" dirty="0" smtClean="0"/>
              <a:t>Explaining unexpected data can lead to good troubleshooting protocols</a:t>
            </a:r>
            <a:endParaRPr lang="en-US" dirty="0"/>
          </a:p>
        </p:txBody>
      </p:sp>
    </p:spTree>
    <p:extLst>
      <p:ext uri="{BB962C8B-B14F-4D97-AF65-F5344CB8AC3E}">
        <p14:creationId xmlns:p14="http://schemas.microsoft.com/office/powerpoint/2010/main" val="141649114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33400" y="0"/>
            <a:ext cx="8055073" cy="6858000"/>
          </a:xfrm>
          <a:prstGeom prst="rect">
            <a:avLst/>
          </a:prstGeom>
        </p:spPr>
      </p:pic>
      <p:sp>
        <p:nvSpPr>
          <p:cNvPr id="3" name="TextBox 2"/>
          <p:cNvSpPr txBox="1"/>
          <p:nvPr/>
        </p:nvSpPr>
        <p:spPr>
          <a:xfrm>
            <a:off x="6215353" y="1053778"/>
            <a:ext cx="1995558" cy="707886"/>
          </a:xfrm>
          <a:prstGeom prst="rect">
            <a:avLst/>
          </a:prstGeom>
          <a:noFill/>
        </p:spPr>
        <p:txBody>
          <a:bodyPr wrap="none" rtlCol="0">
            <a:spAutoFit/>
          </a:bodyPr>
          <a:lstStyle/>
          <a:p>
            <a:r>
              <a:rPr lang="en-US" sz="4000" dirty="0">
                <a:solidFill>
                  <a:srgbClr val="FF0000"/>
                </a:solidFill>
              </a:rPr>
              <a:t>2961 </a:t>
            </a:r>
            <a:r>
              <a:rPr lang="en-US" sz="4000" dirty="0" smtClean="0">
                <a:solidFill>
                  <a:srgbClr val="FF0000"/>
                </a:solidFill>
              </a:rPr>
              <a:t> </a:t>
            </a:r>
            <a:r>
              <a:rPr lang="en-US" sz="4000" dirty="0" err="1">
                <a:solidFill>
                  <a:srgbClr val="FF0000"/>
                </a:solidFill>
              </a:rPr>
              <a:t>b</a:t>
            </a:r>
            <a:r>
              <a:rPr lang="en-US" sz="4000" dirty="0" err="1" smtClean="0">
                <a:solidFill>
                  <a:srgbClr val="FF0000"/>
                </a:solidFill>
              </a:rPr>
              <a:t>p</a:t>
            </a:r>
            <a:endParaRPr lang="en-US" sz="4000" dirty="0">
              <a:solidFill>
                <a:srgbClr val="FF0000"/>
              </a:solidFill>
            </a:endParaRPr>
          </a:p>
        </p:txBody>
      </p:sp>
    </p:spTree>
    <p:extLst>
      <p:ext uri="{BB962C8B-B14F-4D97-AF65-F5344CB8AC3E}">
        <p14:creationId xmlns:p14="http://schemas.microsoft.com/office/powerpoint/2010/main" val="266287660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1-11 at 10.43.0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2100" y="0"/>
            <a:ext cx="6000750" cy="6858000"/>
          </a:xfrm>
          <a:prstGeom prst="rect">
            <a:avLst/>
          </a:prstGeom>
        </p:spPr>
      </p:pic>
    </p:spTree>
    <p:extLst>
      <p:ext uri="{BB962C8B-B14F-4D97-AF65-F5344CB8AC3E}">
        <p14:creationId xmlns:p14="http://schemas.microsoft.com/office/powerpoint/2010/main" val="137125865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451100" y="0"/>
            <a:ext cx="4229100" cy="6858000"/>
          </a:xfrm>
          <a:prstGeom prst="rect">
            <a:avLst/>
          </a:prstGeom>
        </p:spPr>
      </p:pic>
    </p:spTree>
    <p:extLst>
      <p:ext uri="{BB962C8B-B14F-4D97-AF65-F5344CB8AC3E}">
        <p14:creationId xmlns:p14="http://schemas.microsoft.com/office/powerpoint/2010/main" val="57291412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Big Objective</a:t>
            </a:r>
            <a:endParaRPr lang="en-US" dirty="0"/>
          </a:p>
        </p:txBody>
      </p:sp>
      <p:sp>
        <p:nvSpPr>
          <p:cNvPr id="3" name="Content Placeholder 2"/>
          <p:cNvSpPr>
            <a:spLocks noGrp="1"/>
          </p:cNvSpPr>
          <p:nvPr>
            <p:ph idx="1"/>
          </p:nvPr>
        </p:nvSpPr>
        <p:spPr/>
        <p:txBody>
          <a:bodyPr>
            <a:normAutofit/>
          </a:bodyPr>
          <a:lstStyle/>
          <a:p>
            <a:r>
              <a:rPr lang="en-US" dirty="0" smtClean="0"/>
              <a:t>Identify the gel that goes with a given insert</a:t>
            </a:r>
          </a:p>
          <a:p>
            <a:pPr lvl="1"/>
            <a:r>
              <a:rPr lang="en-US" dirty="0"/>
              <a:t>First step is to take each </a:t>
            </a:r>
            <a:r>
              <a:rPr lang="en-US" dirty="0" err="1"/>
              <a:t>gene+plasmid</a:t>
            </a:r>
            <a:r>
              <a:rPr lang="en-US" dirty="0"/>
              <a:t> and determine the fragments expected from digestion via the protocols</a:t>
            </a:r>
          </a:p>
          <a:p>
            <a:pPr lvl="1"/>
            <a:r>
              <a:rPr lang="en-US" dirty="0" smtClean="0"/>
              <a:t>Need to use the info about the gene (reference number or sequence)</a:t>
            </a:r>
          </a:p>
          <a:p>
            <a:pPr lvl="1"/>
            <a:r>
              <a:rPr lang="en-US" dirty="0" smtClean="0"/>
              <a:t>Need to use information about the vector (plasmid)</a:t>
            </a:r>
          </a:p>
          <a:p>
            <a:pPr marL="457200" lvl="1" indent="0">
              <a:buNone/>
            </a:pPr>
            <a:endParaRPr lang="en-US" dirty="0" smtClean="0"/>
          </a:p>
          <a:p>
            <a:pPr lvl="2"/>
            <a:endParaRPr lang="en-US" dirty="0"/>
          </a:p>
        </p:txBody>
      </p:sp>
    </p:spTree>
    <p:extLst>
      <p:ext uri="{BB962C8B-B14F-4D97-AF65-F5344CB8AC3E}">
        <p14:creationId xmlns:p14="http://schemas.microsoft.com/office/powerpoint/2010/main" val="40116231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a:t>
            </a:r>
            <a:endParaRPr lang="en-US" dirty="0"/>
          </a:p>
        </p:txBody>
      </p:sp>
      <p:sp>
        <p:nvSpPr>
          <p:cNvPr id="3" name="Content Placeholder 2"/>
          <p:cNvSpPr>
            <a:spLocks noGrp="1"/>
          </p:cNvSpPr>
          <p:nvPr>
            <p:ph idx="1"/>
          </p:nvPr>
        </p:nvSpPr>
        <p:spPr/>
        <p:txBody>
          <a:bodyPr/>
          <a:lstStyle/>
          <a:p>
            <a:r>
              <a:rPr lang="en-US" dirty="0" smtClean="0"/>
              <a:t>1) The </a:t>
            </a:r>
            <a:r>
              <a:rPr lang="en-US" dirty="0"/>
              <a:t>protocols from the website for enzymes used in digest </a:t>
            </a:r>
            <a:r>
              <a:rPr lang="en-US" dirty="0">
                <a:hlinkClick r:id="rId2"/>
              </a:rPr>
              <a:t>https://mdcune.psych.ucla.edu/modules/gel</a:t>
            </a:r>
            <a:r>
              <a:rPr lang="en-US" dirty="0"/>
              <a:t> </a:t>
            </a:r>
            <a:endParaRPr lang="en-US" dirty="0" smtClean="0"/>
          </a:p>
          <a:p>
            <a:r>
              <a:rPr lang="en-US" dirty="0" smtClean="0"/>
              <a:t>2) </a:t>
            </a:r>
            <a:r>
              <a:rPr lang="en-US" dirty="0" err="1"/>
              <a:t>cDNAs</a:t>
            </a:r>
            <a:r>
              <a:rPr lang="en-US" dirty="0"/>
              <a:t> for each of 6 mystery DNAs—</a:t>
            </a:r>
            <a:r>
              <a:rPr lang="en-US" dirty="0" err="1"/>
              <a:t>Entrez</a:t>
            </a:r>
            <a:r>
              <a:rPr lang="en-US" dirty="0"/>
              <a:t> gene reference numbers given in </a:t>
            </a:r>
            <a:r>
              <a:rPr lang="en-US" dirty="0" smtClean="0"/>
              <a:t>manual</a:t>
            </a:r>
          </a:p>
          <a:p>
            <a:r>
              <a:rPr lang="en-US" dirty="0" smtClean="0"/>
              <a:t>3) The </a:t>
            </a:r>
            <a:r>
              <a:rPr lang="en-US" dirty="0"/>
              <a:t>vector, which is to say the plasmid—characteristics given in the manual</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292359177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98068" y="441573"/>
            <a:ext cx="5943600" cy="5943600"/>
          </a:xfrm>
          <a:prstGeom prst="rect">
            <a:avLst/>
          </a:prstGeom>
        </p:spPr>
      </p:pic>
    </p:spTree>
    <p:extLst>
      <p:ext uri="{BB962C8B-B14F-4D97-AF65-F5344CB8AC3E}">
        <p14:creationId xmlns:p14="http://schemas.microsoft.com/office/powerpoint/2010/main" val="19909460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 example with steps</a:t>
            </a:r>
            <a:br>
              <a:rPr lang="en-US" dirty="0" smtClean="0"/>
            </a:br>
            <a:r>
              <a:rPr lang="en-US" dirty="0" smtClean="0"/>
              <a:t>—not your digest, </a:t>
            </a:r>
            <a:r>
              <a:rPr lang="en-US" dirty="0" err="1" smtClean="0"/>
              <a:t>necesssarily</a:t>
            </a:r>
            <a:endParaRPr lang="en-US" dirty="0"/>
          </a:p>
        </p:txBody>
      </p:sp>
      <p:sp>
        <p:nvSpPr>
          <p:cNvPr id="3" name="Content Placeholder 2"/>
          <p:cNvSpPr>
            <a:spLocks noGrp="1"/>
          </p:cNvSpPr>
          <p:nvPr>
            <p:ph idx="1"/>
          </p:nvPr>
        </p:nvSpPr>
        <p:spPr/>
        <p:txBody>
          <a:bodyPr>
            <a:normAutofit lnSpcReduction="10000"/>
          </a:bodyPr>
          <a:lstStyle/>
          <a:p>
            <a:r>
              <a:rPr lang="en-US" dirty="0" smtClean="0"/>
              <a:t>1) Take each mystery gene, and find out the restriction sites using </a:t>
            </a:r>
            <a:r>
              <a:rPr lang="en-US" dirty="0" err="1" smtClean="0"/>
              <a:t>NEBcutter</a:t>
            </a:r>
            <a:r>
              <a:rPr lang="en-US" dirty="0" smtClean="0"/>
              <a:t>.</a:t>
            </a:r>
          </a:p>
          <a:p>
            <a:r>
              <a:rPr lang="en-US" dirty="0" smtClean="0">
                <a:solidFill>
                  <a:schemeClr val="bg1">
                    <a:lumMod val="50000"/>
                  </a:schemeClr>
                </a:solidFill>
              </a:rPr>
              <a:t>2) Figure out the number of fragments and their size for use with a given digest.</a:t>
            </a:r>
          </a:p>
          <a:p>
            <a:r>
              <a:rPr lang="en-US" dirty="0" smtClean="0">
                <a:solidFill>
                  <a:schemeClr val="bg1">
                    <a:lumMod val="50000"/>
                  </a:schemeClr>
                </a:solidFill>
              </a:rPr>
              <a:t>3) Make a table for the expected values fro a given protocol.</a:t>
            </a:r>
          </a:p>
          <a:p>
            <a:r>
              <a:rPr lang="en-US" dirty="0" smtClean="0">
                <a:solidFill>
                  <a:schemeClr val="bg1">
                    <a:lumMod val="50000"/>
                  </a:schemeClr>
                </a:solidFill>
              </a:rPr>
              <a:t>4) Make a restriction map of the plasmid + insert identifying the base pair at which cuts could be expected. </a:t>
            </a:r>
          </a:p>
          <a:p>
            <a:endParaRPr lang="en-US" dirty="0"/>
          </a:p>
        </p:txBody>
      </p:sp>
    </p:spTree>
    <p:extLst>
      <p:ext uri="{BB962C8B-B14F-4D97-AF65-F5344CB8AC3E}">
        <p14:creationId xmlns:p14="http://schemas.microsoft.com/office/powerpoint/2010/main" val="291580769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2824</TotalTime>
  <Words>603</Words>
  <Application>Microsoft Macintosh PowerPoint</Application>
  <PresentationFormat>On-screen Show (4:3)</PresentationFormat>
  <Paragraphs>67</Paragraphs>
  <Slides>19</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Office Theme</vt:lpstr>
      <vt:lpstr>Document</vt:lpstr>
      <vt:lpstr>Gel Scramble Lab 1</vt:lpstr>
      <vt:lpstr>Pedagogical Goals</vt:lpstr>
      <vt:lpstr>PowerPoint Presentation</vt:lpstr>
      <vt:lpstr>PowerPoint Presentation</vt:lpstr>
      <vt:lpstr>PowerPoint Presentation</vt:lpstr>
      <vt:lpstr>First Big Objective</vt:lpstr>
      <vt:lpstr>Getting Started</vt:lpstr>
      <vt:lpstr>PowerPoint Presentation</vt:lpstr>
      <vt:lpstr>An example with steps —not your digest, necesssarily</vt:lpstr>
      <vt:lpstr>PowerPoint Presentation</vt:lpstr>
      <vt:lpstr>PowerPoint Presentation</vt:lpstr>
      <vt:lpstr>PowerPoint Presentation</vt:lpstr>
      <vt:lpstr>PowerPoint Presentation</vt:lpstr>
      <vt:lpstr>PowerPoint Presentation</vt:lpstr>
      <vt:lpstr>An example with steps —not your digest, necesssarily</vt:lpstr>
      <vt:lpstr>PowerPoint Presentation</vt:lpstr>
      <vt:lpstr>Things that you need to accomplish in week 1 for your lab report </vt:lpstr>
      <vt:lpstr>PowerPoint Presentation</vt:lpstr>
      <vt:lpstr>Summary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psychology UCLA</dc:creator>
  <cp:lastModifiedBy>psychology UCLA</cp:lastModifiedBy>
  <cp:revision>89</cp:revision>
  <dcterms:created xsi:type="dcterms:W3CDTF">2011-02-05T00:08:14Z</dcterms:created>
  <dcterms:modified xsi:type="dcterms:W3CDTF">2014-01-21T16:17:26Z</dcterms:modified>
</cp:coreProperties>
</file>